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4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БАЗЫ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6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Добавляем поля в таблицы</a:t>
            </a:r>
            <a:r>
              <a:rPr lang="ru-RU" dirty="0" smtClean="0"/>
              <a:t>:</a:t>
            </a:r>
          </a:p>
          <a:p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54826"/>
              </p:ext>
            </p:extLst>
          </p:nvPr>
        </p:nvGraphicFramePr>
        <p:xfrm>
          <a:off x="723206" y="1081614"/>
          <a:ext cx="10773294" cy="44341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5549">
                  <a:extLst>
                    <a:ext uri="{9D8B030D-6E8A-4147-A177-3AD203B41FA5}">
                      <a16:colId xmlns:a16="http://schemas.microsoft.com/office/drawing/2014/main" val="1651641157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1670670019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1643904373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1902924649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413745578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211410460"/>
                    </a:ext>
                  </a:extLst>
                </a:gridCol>
              </a:tblGrid>
              <a:tr h="5021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Hotelimage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HotelComment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02133"/>
                  </a:ext>
                </a:extLst>
              </a:tr>
              <a:tr h="50218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 тура (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id)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билетов (</a:t>
                      </a: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TicketCount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 (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Name)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(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Description)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Изображение (</a:t>
                      </a: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ImagePreview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(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Price)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Актуальность (</a:t>
                      </a: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isActual</a:t>
                      </a: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CountOfStars</a:t>
                      </a:r>
                      <a:endParaRPr lang="en-US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CountryCode</a:t>
                      </a:r>
                      <a:endParaRPr lang="en-US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Hotelid</a:t>
                      </a:r>
                      <a:endParaRPr lang="en-US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ImageSource</a:t>
                      </a:r>
                      <a:endParaRPr lang="en-US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Hotelid</a:t>
                      </a:r>
                      <a:endParaRPr lang="en-US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CreationDate</a:t>
                      </a:r>
                      <a:endParaRPr lang="en-US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  <a:p>
                      <a:pPr algn="l"/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ru-RU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  <a:p>
                      <a:pPr algn="l"/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20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898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08" t="10008" r="8982" b="12015"/>
          <a:stretch/>
        </p:blipFill>
        <p:spPr>
          <a:xfrm>
            <a:off x="1233516" y="598977"/>
            <a:ext cx="9867208" cy="57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8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 Расставляем первичные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ключи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Первичный ключ — поле, которое уникально характеризует запись (строку) в таблице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152" t="21605" r="61181" b="26543"/>
          <a:stretch/>
        </p:blipFill>
        <p:spPr>
          <a:xfrm>
            <a:off x="723207" y="1419976"/>
            <a:ext cx="3009537" cy="4051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6945" t="19999" r="12013" b="12717"/>
          <a:stretch/>
        </p:blipFill>
        <p:spPr>
          <a:xfrm>
            <a:off x="4615201" y="1648576"/>
            <a:ext cx="7175453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7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Устанавливаем типы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отеля — текстовый тип данных</a:t>
            </a:r>
          </a:p>
          <a:p>
            <a:pPr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звезд — числовой</a:t>
            </a:r>
          </a:p>
          <a:p>
            <a:pPr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создания отзыва — тип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 т. д. (на скриншоте)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539" t="21182" r="12301" b="12504"/>
          <a:stretch/>
        </p:blipFill>
        <p:spPr>
          <a:xfrm>
            <a:off x="2573185" y="3173482"/>
            <a:ext cx="11639888" cy="618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Устанавливаем обязательность или необязательность поля.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третьем столбце есть маркер, отвечающий за обязательность поля. В случае, если мы отметим его галочкой, поле будет необязательным при заполнении в таблицу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708" t="22222" r="12604" b="13148"/>
          <a:stretch/>
        </p:blipFill>
        <p:spPr>
          <a:xfrm>
            <a:off x="1727808" y="1695796"/>
            <a:ext cx="876409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 Устанавливаем связи между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один-ко-многим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связать таблицу стран и отелей, в таблицу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Hotel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необходимо добавить специальное поле — внешний ключ (в нашем случае это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CountryCode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который по типу совпадает с тем, что является первичным ключом в таблице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от первичного ключа таблицы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ведется связь к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внешнему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Hotel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0521" t="45185" r="18125" b="16481"/>
          <a:stretch/>
        </p:blipFill>
        <p:spPr>
          <a:xfrm>
            <a:off x="1899804" y="2838450"/>
            <a:ext cx="8420100" cy="2959186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6652260" y="3445626"/>
            <a:ext cx="342900" cy="242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2049780" y="3429939"/>
            <a:ext cx="342900" cy="242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2407920" y="3566853"/>
            <a:ext cx="424434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58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2641" t="27583" r="32375" b="31523"/>
          <a:stretch/>
        </p:blipFill>
        <p:spPr>
          <a:xfrm>
            <a:off x="830825" y="807883"/>
            <a:ext cx="3947653" cy="25957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1667" t="46201" r="18333" b="18531"/>
          <a:stretch/>
        </p:blipFill>
        <p:spPr>
          <a:xfrm>
            <a:off x="3427772" y="3657294"/>
            <a:ext cx="8182204" cy="270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2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многие-ко-многим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диаграмме ресурсов между таблицами туров и типов была связь «многие-ко-многим», которую нам необходимо реализовать в базе данных. Для этого нужно создать еще одну таблицу (назовем ее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TypeOfTour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 создадим поля — первичные ключи из других таблиц. В данной таблице оба поля будут являться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ключевыми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1563" t="24259" r="34479" b="26667"/>
          <a:stretch/>
        </p:blipFill>
        <p:spPr>
          <a:xfrm>
            <a:off x="688390" y="2165484"/>
            <a:ext cx="5046617" cy="41023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2812" t="26296" r="35938" b="17037"/>
          <a:stretch/>
        </p:blipFill>
        <p:spPr>
          <a:xfrm>
            <a:off x="6222446" y="2165485"/>
            <a:ext cx="5308873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9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еще одну таблицу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HotelOfTour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связать таблицы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</a:t>
            </a:r>
          </a:p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Связать все таблицы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188" t="12291" r="6669" b="13408"/>
          <a:stretch/>
        </p:blipFill>
        <p:spPr>
          <a:xfrm>
            <a:off x="1568649" y="1410046"/>
            <a:ext cx="908241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66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 Добавляем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во все таблицы.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Настраиваем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автоинкременты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417" t="9630" r="62812" b="72592"/>
          <a:stretch/>
        </p:blipFill>
        <p:spPr>
          <a:xfrm>
            <a:off x="3685543" y="1775460"/>
            <a:ext cx="4848621" cy="22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9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Запускаем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SQL Management Studio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20996" r="20789" b="19238"/>
          <a:stretch/>
        </p:blipFill>
        <p:spPr>
          <a:xfrm>
            <a:off x="3079865" y="1725445"/>
            <a:ext cx="6059978" cy="3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чтобы не вести учет количества порядковых номеров, в настройках поля можно установить автоматическое определение значения поля при добавлении записи. Например, если в таблице есть 3 записи с номерами от 1 до 3, то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запись автоматически будет иметь номер 4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61905" t="9753" b="23227"/>
          <a:stretch/>
        </p:blipFill>
        <p:spPr>
          <a:xfrm>
            <a:off x="3729510" y="1556699"/>
            <a:ext cx="4760687" cy="4711097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4010660" y="4487026"/>
            <a:ext cx="342900" cy="242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7065010" y="4727056"/>
            <a:ext cx="294853" cy="1878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0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 Сохранение БД и создание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скрипта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созданные базы данных хранятся на сервере. Чтобы перенести базу данных на другой сервер, необходимо правильно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сохранить. Один из методов переноса - создание скрипта базы данных.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833" t="45556" r="65729" b="3518"/>
          <a:stretch/>
        </p:blipFill>
        <p:spPr>
          <a:xfrm>
            <a:off x="894657" y="1828800"/>
            <a:ext cx="4158234" cy="35623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1458" t="16667" r="31667" b="21111"/>
          <a:stretch/>
        </p:blipFill>
        <p:spPr>
          <a:xfrm>
            <a:off x="6109854" y="1828800"/>
            <a:ext cx="4475729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6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50" t="16287" r="31535" b="20928"/>
          <a:stretch/>
        </p:blipFill>
        <p:spPr>
          <a:xfrm>
            <a:off x="914400" y="1066800"/>
            <a:ext cx="4878029" cy="46291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1250" t="16482" r="31354" b="21667"/>
          <a:stretch/>
        </p:blipFill>
        <p:spPr>
          <a:xfrm>
            <a:off x="6324600" y="1066800"/>
            <a:ext cx="4975643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1250" t="16667" r="31459" b="21667"/>
          <a:stretch/>
        </p:blipFill>
        <p:spPr>
          <a:xfrm>
            <a:off x="3028950" y="704850"/>
            <a:ext cx="5468208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4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данном случае выполнение скрипта приведет к восстановлению структуры таблиц и переносу записей из вашей базы данных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что его можно использовать не только для переноса базы на другой сервер, но и для хранения резервных копий предыдущих состояний базы данных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1" r="70782" b="5057"/>
          <a:stretch/>
        </p:blipFill>
        <p:spPr>
          <a:xfrm>
            <a:off x="1023504" y="2514600"/>
            <a:ext cx="2938896" cy="2990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52" y="2057400"/>
            <a:ext cx="694266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0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Подведем итог сегодняшнего занятия. Создание базы данных — важный этап при разработке программного решения. В ней хранится большая часть информации, с которой взаимодействует программное решение. Грамотно спроектированная база данных позволит без особых проблем работать с данными в будущем приложении, быстро получать требуемую информацию, и сократит число строк кода для реализации этих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339299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33" t="24591" r="37743" b="46834"/>
          <a:stretch/>
        </p:blipFill>
        <p:spPr>
          <a:xfrm>
            <a:off x="3750780" y="1899458"/>
            <a:ext cx="4718147" cy="3092335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723207" y="623456"/>
            <a:ext cx="10773295" cy="564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Подключаемся к серверу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DESKTOP-OTO0UGL\SQLEXPRESS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Windows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нажимаем на кнопку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4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Создаем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новую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Называем её «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ToursBase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Нажимаем на кнопку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80159" b="52998"/>
          <a:stretch/>
        </p:blipFill>
        <p:spPr>
          <a:xfrm>
            <a:off x="1311960" y="1532475"/>
            <a:ext cx="3628571" cy="48350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1825" t="17231" r="31984" b="21957"/>
          <a:stretch/>
        </p:blipFill>
        <p:spPr>
          <a:xfrm>
            <a:off x="6109854" y="1532474"/>
            <a:ext cx="5115527" cy="48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 Определяем основные сущности и создаем таблицы.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основании предоставленной диаграммы ресурсов добавим таблицы в базу данных, разделив информацию на 2 блока: туры (туры, типы) и отели (отели, отзывы, изображения, страны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таблицы.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несколько способов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дизайнер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826" t="64780" r="73254" b="17725"/>
          <a:stretch/>
        </p:blipFill>
        <p:spPr>
          <a:xfrm>
            <a:off x="2177185" y="2743198"/>
            <a:ext cx="7865337" cy="31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Заполняем таблицу данными</a:t>
            </a:r>
          </a:p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нажимаем на крестик</a:t>
            </a:r>
          </a:p>
          <a:p>
            <a:pPr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Сохраняем таблицу как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895" t="9259" r="45834" b="55926"/>
          <a:stretch/>
        </p:blipFill>
        <p:spPr>
          <a:xfrm>
            <a:off x="2518929" y="2133600"/>
            <a:ext cx="7181850" cy="3581400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2647950" y="2543175"/>
            <a:ext cx="3895725" cy="409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791075" y="2200276"/>
            <a:ext cx="447675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924675" y="4276726"/>
            <a:ext cx="1228725" cy="39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52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диаграмма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новую диаграмму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 созданную таблицу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64638" r="80000" b="18007"/>
          <a:stretch/>
        </p:blipFill>
        <p:spPr>
          <a:xfrm>
            <a:off x="533863" y="1799768"/>
            <a:ext cx="6244685" cy="30480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7857" t="30211" r="37698" b="34233"/>
          <a:stretch/>
        </p:blipFill>
        <p:spPr>
          <a:xfrm>
            <a:off x="7172957" y="1494967"/>
            <a:ext cx="4470400" cy="3657601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9601374" y="4592610"/>
            <a:ext cx="1228725" cy="39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0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r>
              <a:rPr lang="ru-RU" dirty="0" smtClean="0"/>
              <a:t>Создаем новые таблицы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000" t="9753" r="56984" b="43686"/>
          <a:stretch/>
        </p:blipFill>
        <p:spPr>
          <a:xfrm>
            <a:off x="871383" y="1237805"/>
            <a:ext cx="5123543" cy="47897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5238" t="9612" r="50794" b="57937"/>
          <a:stretch/>
        </p:blipFill>
        <p:spPr>
          <a:xfrm>
            <a:off x="6566948" y="2081283"/>
            <a:ext cx="5077730" cy="2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207" y="623456"/>
            <a:ext cx="10773295" cy="56443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таблицы туров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отелей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Hotel),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Hotelimage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отзывов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HotelComment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типов тура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139" t="9506" r="15834" b="14322"/>
          <a:stretch/>
        </p:blipFill>
        <p:spPr>
          <a:xfrm>
            <a:off x="2103004" y="1409700"/>
            <a:ext cx="8013700" cy="49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213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206</TotalTime>
  <Words>703</Words>
  <Application>Microsoft Office PowerPoint</Application>
  <PresentationFormat>Широкоэкранный</PresentationFormat>
  <Paragraphs>67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Corbel</vt:lpstr>
      <vt:lpstr>Gill Sans MT</vt:lpstr>
      <vt:lpstr>Times New Roman</vt:lpstr>
      <vt:lpstr>Parcel</vt:lpstr>
      <vt:lpstr>СОЗДАНИЕ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БАЗЫ ДАННЫХ</dc:title>
  <dc:creator>Admin</dc:creator>
  <cp:lastModifiedBy>Admin</cp:lastModifiedBy>
  <cp:revision>17</cp:revision>
  <dcterms:created xsi:type="dcterms:W3CDTF">2022-10-25T05:30:50Z</dcterms:created>
  <dcterms:modified xsi:type="dcterms:W3CDTF">2023-01-13T05:01:09Z</dcterms:modified>
</cp:coreProperties>
</file>